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Medium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Petron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Petrona-bold.fntdata"/><Relationship Id="rId27" Type="http://schemas.openxmlformats.org/officeDocument/2006/relationships/font" Target="fonts/Petron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etron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etron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3af8fe9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3af8fe9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61e931a5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61e931a5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months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61e931a5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61e931a5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0ce5c67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0ce5c67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0ce5c678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0ce5c678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ffb20c79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ffb20c79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Petrona"/>
                <a:ea typeface="Petrona"/>
                <a:cs typeface="Petrona"/>
                <a:sym typeface="Petrona"/>
              </a:rPr>
              <a:t>Traditional training methods (classroom sessions, eLearning modules, and in-person role-play drills) often struggle to scale and to replicate the high-stakes scenarios reps face with healthcare professionals (HCPs) and patients.</a:t>
            </a:r>
            <a:br>
              <a:rPr lang="en" sz="1200">
                <a:solidFill>
                  <a:srgbClr val="595959"/>
                </a:solidFill>
                <a:latin typeface="Petrona"/>
                <a:ea typeface="Petrona"/>
                <a:cs typeface="Petrona"/>
                <a:sym typeface="Petrona"/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ffb20c7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ffb20c7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0ce5c67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0ce5c67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Traditional knowledge management systems often involve time-consuming searches through multiple databases, documents, and resources.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0ce5c67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0ce5c67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1000"/>
              <a:t>Role play is like </a:t>
            </a:r>
            <a:r>
              <a:rPr lang="en" sz="1000"/>
              <a:t>broccoli</a:t>
            </a:r>
            <a:r>
              <a:rPr lang="en" sz="1000"/>
              <a:t>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1628"/>
                </a:solidFill>
              </a:rPr>
              <a:t>No one wants to practice on real customers, and practicing with other salespeople or the boss can be time-consuming and awkward. 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0ce5c678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0ce5c678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0ce5c678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0ce5c678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0ce5c6782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0ce5c6782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529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hyperlink" Target="http://www.myconversia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mckinsey.com/capabilities/quantumblack/our-insights/the-state-of-ai" TargetMode="External"/><Relationship Id="rId4" Type="http://schemas.openxmlformats.org/officeDocument/2006/relationships/hyperlink" Target="https://news.microsoft.com/source/wp-content/uploads/2023/11/US51315823-IG-ADA.pdf" TargetMode="External"/><Relationship Id="rId5" Type="http://schemas.openxmlformats.org/officeDocument/2006/relationships/hyperlink" Target="https://www.snowflake.com/en/lp/radical-roi-generative-ai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208138" y="1545350"/>
            <a:ext cx="4370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Elevate commercial performance with AI-Powered Coaching</a:t>
            </a:r>
            <a:endParaRPr sz="2600"/>
          </a:p>
        </p:txBody>
      </p:sp>
      <p:pic>
        <p:nvPicPr>
          <p:cNvPr id="55" name="Google Shape;55;p13" title="AI-logo (high-res).png"/>
          <p:cNvPicPr preferRelativeResize="0"/>
          <p:nvPr/>
        </p:nvPicPr>
        <p:blipFill rotWithShape="1">
          <a:blip r:embed="rId3">
            <a:alphaModFix/>
          </a:blip>
          <a:srcRect b="0" l="0" r="72841" t="0"/>
          <a:stretch/>
        </p:blipFill>
        <p:spPr>
          <a:xfrm>
            <a:off x="1615511" y="699600"/>
            <a:ext cx="1818849" cy="16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198863" y="812600"/>
            <a:ext cx="4163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F258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Conversia AI</a:t>
            </a:r>
            <a:endParaRPr sz="5200">
              <a:solidFill>
                <a:srgbClr val="4F258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65725" y="2763200"/>
            <a:ext cx="82083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Preparing Healthcare Tech Teams for High-Stakes Conversations</a:t>
            </a:r>
            <a:endParaRPr b="1" sz="19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4400" y="4371075"/>
            <a:ext cx="1354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Jose G Molina</a:t>
            </a:r>
            <a:endParaRPr b="1" sz="11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Founder &amp; CEO</a:t>
            </a:r>
            <a:endParaRPr sz="11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7138100" y="4478025"/>
            <a:ext cx="1818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151B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www.myconversia.com</a:t>
            </a:r>
            <a:endParaRPr sz="11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sales@myconversia.com</a:t>
            </a:r>
            <a:endParaRPr sz="11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216425"/>
            <a:ext cx="72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AI is Ready. Your Teams Can’t Wait.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2301825" y="1077725"/>
            <a:ext cx="50010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78%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organizations now use AI in at least one business function </a:t>
            </a:r>
            <a:r>
              <a:rPr baseline="-25000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66%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companies using gen AI in marketing and sales report revenue increases </a:t>
            </a:r>
            <a:r>
              <a:rPr baseline="-25000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$3.50 to $3.70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return</a:t>
            </a:r>
            <a:r>
              <a:rPr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every</a:t>
            </a: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$1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invested in AI </a:t>
            </a:r>
            <a:r>
              <a:rPr baseline="-25000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92%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early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adopters reported their GenAI initiatives were already paying for themselves </a:t>
            </a:r>
            <a:r>
              <a:rPr baseline="-25000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817250" y="4633650"/>
            <a:ext cx="470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McKinsey The State of AI March 2025 </a:t>
            </a:r>
            <a:r>
              <a:rPr lang="en" sz="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endParaRPr sz="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IDC The business Opportunity of AI 2023 </a:t>
            </a:r>
            <a:r>
              <a:rPr lang="en" sz="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endParaRPr sz="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Survey on 1900 companies Snowflake </a:t>
            </a:r>
            <a:r>
              <a:rPr lang="en" sz="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</a:t>
            </a:r>
            <a:endParaRPr sz="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23"/>
          <p:cNvCxnSpPr>
            <a:stCxn id="150" idx="2"/>
            <a:endCxn id="151" idx="6"/>
          </p:cNvCxnSpPr>
          <p:nvPr/>
        </p:nvCxnSpPr>
        <p:spPr>
          <a:xfrm>
            <a:off x="1051850" y="1704450"/>
            <a:ext cx="664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0" name="Google Shape;150;p23"/>
          <p:cNvSpPr/>
          <p:nvPr/>
        </p:nvSpPr>
        <p:spPr>
          <a:xfrm>
            <a:off x="1051850" y="1481850"/>
            <a:ext cx="450000" cy="445200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215000" y="1959375"/>
            <a:ext cx="213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Customize role plays, pre-call plans &amp; Private Chat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278613" y="1481850"/>
            <a:ext cx="450000" cy="445200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5161575" y="1481850"/>
            <a:ext cx="450000" cy="445200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7245800" y="1481850"/>
            <a:ext cx="450000" cy="445200"/>
          </a:xfrm>
          <a:prstGeom prst="ellipse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104975" y="51475"/>
            <a:ext cx="72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Early adopter VIP program</a:t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2577200" y="1959375"/>
            <a:ext cx="181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 the evaluation plan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553325" y="1959375"/>
            <a:ext cx="16635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Roll out to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6561350" y="1959375"/>
            <a:ext cx="18189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Collect feedback. Fine tune.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284900" y="2930275"/>
            <a:ext cx="2133600" cy="21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Review sales playbook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143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Interview field and mktg team members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143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Upload files to knowledge hub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143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 and fine tune.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805800" y="2930275"/>
            <a:ext cx="17427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Who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143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143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When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4783400" y="2930275"/>
            <a:ext cx="17427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143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Support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6710325" y="2930275"/>
            <a:ext cx="22947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Measure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143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Fine tune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1143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Discover new use cases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17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Conversia AI 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75" y="1012200"/>
            <a:ext cx="5477049" cy="30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149950" y="1818150"/>
            <a:ext cx="15297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Our mission is to empower commercial teams with a </a:t>
            </a: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unified GenAI platform 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that accelerates performance, reduces costs, and scales excellence.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7366525" y="1671850"/>
            <a:ext cx="16944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deliver customizable, secure AI-powered a</a:t>
            </a: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pplications and agents that replicate expert-level execution,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streamline workflows, and </a:t>
            </a: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institutionalize best practices </a:t>
            </a:r>
            <a:endParaRPr b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1824951" y="4261225"/>
            <a:ext cx="5421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strive to </a:t>
            </a:r>
            <a:r>
              <a:rPr b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eliminate dozens of copilots 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 point solution to help your unlock competitive advantage.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21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founder and CEO </a:t>
            </a:r>
            <a:endParaRPr/>
          </a:p>
        </p:txBody>
      </p:sp>
      <p:pic>
        <p:nvPicPr>
          <p:cNvPr id="177" name="Google Shape;177;p25" title="JMolinaheadsho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00" y="1239750"/>
            <a:ext cx="1902349" cy="28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2796675" y="1094675"/>
            <a:ext cx="60357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Jose Molina is a seasoned product and marketing leader with extensive experience helping organizations leverage cutting-edge technologies to drive sales growth, innovation, and operational efficiency.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Jose brings years of experience in leadership roles at top-tier organizations including Johnson &amp; Johnson, Fresenius (NxStage), Medtronic, and GE Healthcare, where he drove growth, launched transformative products, and optimized operations.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Throughout his career, Jose has led the development and launch of 15+ innovative products, including devices, SaaS and Connected Health platforms as well as AI-powered tools, that have reshaped industries and delivered measurable results.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Recently, while at J&amp;J, Jose pioneered a GenAI solution that revolutionized field enablement and was widely adopted by multiple J&amp;J units.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3350" lvl="0" marL="1143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Jose holds an MBA from Northwestern University’s Kellogg School of Management and a Bachelor of Science in Industrial Engineering.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4F2582"/>
                </a:solidFill>
              </a:rPr>
              <a:t>In Healthcare Tech, Every Customer Conversation Counts</a:t>
            </a:r>
            <a:endParaRPr sz="2820">
              <a:solidFill>
                <a:srgbClr val="4F258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144125" y="1227981"/>
            <a:ext cx="25107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Conversations are high-stakes </a:t>
            </a: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and influence critical patient care decisions</a:t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142175" y="2915005"/>
            <a:ext cx="25146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Providers are busier</a:t>
            </a: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 than ever, with limited time for education and interactions with industry</a:t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284900" y="1237131"/>
            <a:ext cx="25107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Earning trust is vital </a:t>
            </a: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and challenging, as providers are highly knowledgeable experts</a:t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284900" y="2940350"/>
            <a:ext cx="26547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Discussions are complex</a:t>
            </a: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, blending technology, science, clinical, regulatory, and business</a:t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4" title="ChatGPT Image May 1, 2025, 05_29_1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888" y="2903725"/>
            <a:ext cx="1280159" cy="12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ChatGPT Image May 1, 2025, 05_32_13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886" y="1218800"/>
            <a:ext cx="1280161" cy="12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 title="ChatGPT Image May 1, 2025, 05_39_04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50" y="1218800"/>
            <a:ext cx="1280161" cy="12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ChatGPT Image May 1, 2025, 05_48_48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" y="2903725"/>
            <a:ext cx="1280161" cy="128016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-606125" y="2441875"/>
            <a:ext cx="40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4F2582"/>
                </a:solidFill>
              </a:rPr>
              <a:t>Why Traditional Sales Readiness Struggles</a:t>
            </a:r>
            <a:endParaRPr sz="2820">
              <a:solidFill>
                <a:srgbClr val="4F258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75000" y="1278625"/>
            <a:ext cx="2697300" cy="3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Long onboarding and ramp </a:t>
            </a: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 launching products and campaigns </a:t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Inconsistent </a:t>
            </a: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rep preparation and performance</a:t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Lack of </a:t>
            </a:r>
            <a:r>
              <a:rPr b="1"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real-world</a:t>
            </a: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 practice</a:t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314525" y="1195225"/>
            <a:ext cx="2697300" cy="3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Manager bandwidth</a:t>
            </a: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 limits coaching</a:t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Poor visibility into training </a:t>
            </a:r>
            <a:r>
              <a:rPr b="1" lang="en" sz="16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effectiveness and ROI</a:t>
            </a:r>
            <a:endParaRPr b="1" sz="16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 title="ChatGPT Image May 1, 2025, 06_08_0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700" y="781225"/>
            <a:ext cx="2806500" cy="4209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43125" y="9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Built for Healthcare Tech Commercial Teams</a:t>
            </a:r>
            <a:endParaRPr sz="2820"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64650" y="742800"/>
            <a:ext cx="48885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20"/>
              <a:t>One Platform. Three Powerful AI Use Cases</a:t>
            </a:r>
            <a:endParaRPr sz="1820"/>
          </a:p>
        </p:txBody>
      </p:sp>
      <p:sp>
        <p:nvSpPr>
          <p:cNvPr id="88" name="Google Shape;88;p16"/>
          <p:cNvSpPr txBox="1"/>
          <p:nvPr/>
        </p:nvSpPr>
        <p:spPr>
          <a:xfrm>
            <a:off x="7139275" y="3375200"/>
            <a:ext cx="20046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Pre-Call Plan</a:t>
            </a:r>
            <a:r>
              <a:rPr b="1" lang="en" sz="15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15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with AI coaching </a:t>
            </a:r>
            <a:endParaRPr sz="15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24100" y="1715913"/>
            <a:ext cx="19533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Private Chat 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</a:t>
            </a:r>
            <a:r>
              <a:rPr b="1" lang="en" sz="15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Instant access to company </a:t>
            </a:r>
            <a:r>
              <a:rPr lang="en" sz="15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5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nowledge and coaching</a:t>
            </a:r>
            <a:endParaRPr sz="15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24100" y="3926125"/>
            <a:ext cx="21579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 Role Play </a:t>
            </a:r>
            <a:r>
              <a:rPr lang="en" sz="15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" sz="15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Realistic lifelike </a:t>
            </a:r>
            <a:r>
              <a:rPr b="1" lang="en" sz="1500">
                <a:solidFill>
                  <a:srgbClr val="15151B"/>
                </a:solidFill>
                <a:latin typeface="Roboto"/>
                <a:ea typeface="Roboto"/>
                <a:cs typeface="Roboto"/>
                <a:sym typeface="Roboto"/>
              </a:rPr>
              <a:t>customer simulations</a:t>
            </a:r>
            <a:endParaRPr sz="1500">
              <a:solidFill>
                <a:srgbClr val="1515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376" y="1524484"/>
            <a:ext cx="4888500" cy="278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1402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Private Chat- </a:t>
            </a:r>
            <a:r>
              <a:rPr lang="en"/>
              <a:t>Enable Higher Productivity, Effectiveness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63350" y="1381100"/>
            <a:ext cx="2007900" cy="29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Help users 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find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precise information rapidly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Leverages 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your company’s documents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(e.g. IFUs, labeling, evidence, etc)</a:t>
            </a:r>
            <a:b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113" y="1183125"/>
            <a:ext cx="4903775" cy="326275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17"/>
          <p:cNvSpPr txBox="1"/>
          <p:nvPr/>
        </p:nvSpPr>
        <p:spPr>
          <a:xfrm>
            <a:off x="7059950" y="1631750"/>
            <a:ext cx="20079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Instant knowledge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reduce time to learn and find Information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Deployed in days with 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IT lift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35500" y="140225"/>
            <a:ext cx="89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AI Role Play- </a:t>
            </a:r>
            <a:r>
              <a:rPr lang="en"/>
              <a:t>Accelerate learning, improve performance</a:t>
            </a:r>
            <a:r>
              <a:rPr lang="en"/>
              <a:t>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975" y="712925"/>
            <a:ext cx="3775123" cy="20065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975" y="2996445"/>
            <a:ext cx="3775125" cy="20300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8"/>
          <p:cNvSpPr txBox="1"/>
          <p:nvPr/>
        </p:nvSpPr>
        <p:spPr>
          <a:xfrm>
            <a:off x="109775" y="1310950"/>
            <a:ext cx="2375100" cy="3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Practice conversations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a realistic virtual partner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ustomized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your specific situation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552900" y="3093025"/>
            <a:ext cx="23751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Receive 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immediate feedback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coaching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183175" y="140225"/>
            <a:ext cx="86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Pre-call plan- </a:t>
            </a:r>
            <a:r>
              <a:rPr lang="en"/>
              <a:t>Strengthen Every Customer Interaction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6644550" y="1624375"/>
            <a:ext cx="24252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Prepare for l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ikely objections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Reinforce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messaging consistency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3660" l="2060" r="-2060" t="0"/>
          <a:stretch/>
        </p:blipFill>
        <p:spPr>
          <a:xfrm>
            <a:off x="2593550" y="701375"/>
            <a:ext cx="3787475" cy="2846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233" y="3282475"/>
            <a:ext cx="2734242" cy="1786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7" name="Google Shape;117;p19"/>
          <p:cNvSpPr txBox="1"/>
          <p:nvPr/>
        </p:nvSpPr>
        <p:spPr>
          <a:xfrm>
            <a:off x="183175" y="1624375"/>
            <a:ext cx="25482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Provide a few pieces of  information and get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customer specific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guidance before your meeting </a:t>
            </a:r>
            <a:b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Upload files and screenshots of customer report</a:t>
            </a:r>
            <a:b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159300" y="102125"/>
            <a:ext cx="34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Health Care Tech Leaders Can Expect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83100" y="1369950"/>
            <a:ext cx="34065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Faster onboarding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quicker revenue impact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Improved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performance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conversion, objection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handling and customer satisfaction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Fewer training hours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lower costs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Greater consistency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 compliant, on-message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0" title="ChatGPT Image May 1, 2025, 06_47_0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700" y="827225"/>
            <a:ext cx="5480099" cy="365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Conversia AI? Because is Designed for the Workflows and Complexity of Healthcare Tech</a:t>
            </a:r>
            <a:endParaRPr sz="2820">
              <a:solidFill>
                <a:srgbClr val="4F258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1918600" y="1659225"/>
            <a:ext cx="27360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Customized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GenAI trained on your data, workflows and tactics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1916476" y="2905827"/>
            <a:ext cx="27402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onsistent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experience across the teams</a:t>
            </a:r>
            <a:b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LLMs agnostic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Best model for each use case and customer preference.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6284900" y="1448950"/>
            <a:ext cx="27897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Enterprise-grade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privacy &amp; security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Compliant-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an internal tool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6284900" y="3245150"/>
            <a:ext cx="2825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Deployed in days with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IT lift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White glove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implementation &amp; support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1" title="ChatGPT Image May 1, 2025, 06_24_3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25" y="1430613"/>
            <a:ext cx="1280161" cy="12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title="ChatGPT Image May 1, 2025, 06_25_5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00" y="3071836"/>
            <a:ext cx="1280161" cy="12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title="ChatGPT Image May 1, 2025, 06_27_26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1875" y="1430613"/>
            <a:ext cx="1280161" cy="12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 title="ChatGPT Image May 1, 2025, 06_29_28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1900" y="3224238"/>
            <a:ext cx="1280161" cy="128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F2582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